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2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37E4C4-7664-4CB3-A74C-E79FC58F48B5}" type="datetimeFigureOut">
              <a:rPr lang="en-US" smtClean="0"/>
              <a:t>7/18/2018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DB1EAB-9E7E-4637-86DF-F4A5B919CD3A}" type="slidenum">
              <a:rPr lang="en-US" smtClean="0"/>
              <a:t>‹#›</a:t>
            </a:fld>
            <a:endParaRPr lang="en-US"/>
          </a:p>
        </p:txBody>
      </p:sp>
    </p:spTree>
    <p:extLst>
      <p:ext uri="{BB962C8B-B14F-4D97-AF65-F5344CB8AC3E}">
        <p14:creationId xmlns:p14="http://schemas.microsoft.com/office/powerpoint/2010/main" val="2199329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kern="0" dirty="0">
              <a:latin typeface="Arial"/>
            </a:endParaRPr>
          </a:p>
        </p:txBody>
      </p:sp>
      <p:sp>
        <p:nvSpPr>
          <p:cNvPr id="4" name="Slide Number Placeholder 3"/>
          <p:cNvSpPr>
            <a:spLocks noGrp="1"/>
          </p:cNvSpPr>
          <p:nvPr>
            <p:ph type="sldNum" sz="quarter" idx="10"/>
          </p:nvPr>
        </p:nvSpPr>
        <p:spPr/>
        <p:txBody>
          <a:bodyPr/>
          <a:lstStyle/>
          <a:p>
            <a:fld id="{13EDD7E1-FB12-45B3-AA3A-5602C7A1CF32}" type="slidenum">
              <a:rPr lang="en-US" smtClean="0"/>
              <a:t>1</a:t>
            </a:fld>
            <a:endParaRPr lang="en-US" dirty="0"/>
          </a:p>
        </p:txBody>
      </p:sp>
    </p:spTree>
    <p:extLst>
      <p:ext uri="{BB962C8B-B14F-4D97-AF65-F5344CB8AC3E}">
        <p14:creationId xmlns:p14="http://schemas.microsoft.com/office/powerpoint/2010/main" val="297894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3667E-697A-4607-83AD-7C45976BC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0EBAFA-7026-4C3E-9953-E6A226702D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45BC06-8A3D-409D-9EB1-21ADDCA7F6EB}"/>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5" name="Footer Placeholder 4">
            <a:extLst>
              <a:ext uri="{FF2B5EF4-FFF2-40B4-BE49-F238E27FC236}">
                <a16:creationId xmlns:a16="http://schemas.microsoft.com/office/drawing/2014/main" id="{A01ADAB8-696E-43AC-9D64-D6983BE602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5CB8EB-3059-414B-9CE3-8F07D745D798}"/>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22795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DEC0D-D091-48ED-A60D-DA68260059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1A6AD5-2ED7-4DB5-ABF0-3041A08A59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FC817-B49C-4CE5-A9A4-A5EC36A10E11}"/>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5" name="Footer Placeholder 4">
            <a:extLst>
              <a:ext uri="{FF2B5EF4-FFF2-40B4-BE49-F238E27FC236}">
                <a16:creationId xmlns:a16="http://schemas.microsoft.com/office/drawing/2014/main" id="{590599B7-E478-40C2-9BA4-48E497F36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327AFE-7DD7-4870-9357-4F1A764D158B}"/>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904932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ED865-5235-40E7-9922-504A01D3FC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8D5C6A-E68D-4192-BD9C-2E7DF8D8494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E1A72-1111-434D-9320-82CC6DF22FA1}"/>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5" name="Footer Placeholder 4">
            <a:extLst>
              <a:ext uri="{FF2B5EF4-FFF2-40B4-BE49-F238E27FC236}">
                <a16:creationId xmlns:a16="http://schemas.microsoft.com/office/drawing/2014/main" id="{B9C6DE90-5E3F-4139-A344-ADD4DEF84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1E3A9A-47D9-4C20-BAAA-A6C226EC035D}"/>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469255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0"/>
            <a:ext cx="10668000" cy="1143000"/>
          </a:xfrm>
          <a:noFill/>
          <a:ln w="9525">
            <a:noFill/>
            <a:miter lim="800000"/>
            <a:headEnd/>
            <a:tailEnd/>
          </a:ln>
        </p:spPr>
        <p:txBody>
          <a:bodyPr vert="horz" wrap="square" lIns="0" tIns="0" rIns="0" bIns="0" numCol="1" anchor="ctr" anchorCtr="0" compatLnSpc="1">
            <a:prstTxWarp prst="textNoShape">
              <a:avLst/>
            </a:prstTxWarp>
            <a:noAutofit/>
          </a:bodyPr>
          <a:lstStyle>
            <a:lvl1pPr>
              <a:defRPr lang="en-US" dirty="0"/>
            </a:lvl1pPr>
          </a:lstStyle>
          <a:p>
            <a:pPr lvl="0" eaLnBrk="0" fontAlgn="base" hangingPunct="0">
              <a:lnSpc>
                <a:spcPct val="85000"/>
              </a:lnSpc>
              <a:spcAft>
                <a:spcPct val="0"/>
              </a:spcAft>
            </a:pPr>
            <a:r>
              <a:rPr lang="en-US"/>
              <a:t>Click to edit Master title style</a:t>
            </a:r>
            <a:endParaRPr lang="en-US" dirty="0"/>
          </a:p>
        </p:txBody>
      </p:sp>
      <p:sp>
        <p:nvSpPr>
          <p:cNvPr id="8" name="Text Placeholder 7"/>
          <p:cNvSpPr>
            <a:spLocks noGrp="1"/>
          </p:cNvSpPr>
          <p:nvPr>
            <p:ph type="body" sz="quarter" idx="10"/>
          </p:nvPr>
        </p:nvSpPr>
        <p:spPr>
          <a:xfrm>
            <a:off x="768096" y="1261872"/>
            <a:ext cx="10668000" cy="1844608"/>
          </a:xfrm>
        </p:spPr>
        <p:txBody>
          <a:bodyPr wrap="square" lIns="0" rIns="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4"/>
          </p:nvPr>
        </p:nvSpPr>
        <p:spPr>
          <a:xfrm>
            <a:off x="755650" y="6483401"/>
            <a:ext cx="150682" cy="153888"/>
          </a:xfrm>
          <a:prstGeom prst="rect">
            <a:avLst/>
          </a:prstGeom>
        </p:spPr>
        <p:txBody>
          <a:bodyPr vert="horz" wrap="none" lIns="0" tIns="0" rIns="0" bIns="0" rtlCol="0" anchor="ctr">
            <a:spAutoFit/>
          </a:bodyPr>
          <a:lstStyle>
            <a:lvl1pPr algn="l">
              <a:defRPr sz="1000">
                <a:solidFill>
                  <a:schemeClr val="bg2"/>
                </a:solidFill>
              </a:defRPr>
            </a:lvl1pPr>
          </a:lstStyle>
          <a:p>
            <a:fld id="{1C026648-BCB3-47E3-8128-611D1202DC8A}" type="slidenum">
              <a:rPr lang="en-US" smtClean="0"/>
              <a:pPr/>
              <a:t>‹#›</a:t>
            </a:fld>
            <a:endParaRPr lang="en-US" dirty="0"/>
          </a:p>
        </p:txBody>
      </p:sp>
    </p:spTree>
    <p:extLst>
      <p:ext uri="{BB962C8B-B14F-4D97-AF65-F5344CB8AC3E}">
        <p14:creationId xmlns:p14="http://schemas.microsoft.com/office/powerpoint/2010/main" val="306602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25255-4F27-472C-A977-9C79003F4E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0264CB-2A08-4D2E-AB0D-BFECECEC7A9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435FD-1AB7-48B7-8A57-D48F3250E833}"/>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5" name="Footer Placeholder 4">
            <a:extLst>
              <a:ext uri="{FF2B5EF4-FFF2-40B4-BE49-F238E27FC236}">
                <a16:creationId xmlns:a16="http://schemas.microsoft.com/office/drawing/2014/main" id="{A0450B14-334A-4A53-A817-582B55AE1F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B7F1B2-1CDE-403C-B57A-8C5E9ED1B05E}"/>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206453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291BD-0195-482A-9647-5ED674BCD3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164A3B-80F5-4CC3-A3A5-1928AA7207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8A9BB4-876E-41F4-8057-59BDA96AE6A7}"/>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5" name="Footer Placeholder 4">
            <a:extLst>
              <a:ext uri="{FF2B5EF4-FFF2-40B4-BE49-F238E27FC236}">
                <a16:creationId xmlns:a16="http://schemas.microsoft.com/office/drawing/2014/main" id="{A8A22EDE-7536-4BAB-A184-E4393FD127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19CED-F99B-459F-99CD-75207664FD56}"/>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377032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8FF23-15E6-4783-8913-791606408F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B2535C-54AD-4C3D-AA71-EE7505132D0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49F54-768C-46E4-B62A-6275554A16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3AB93C-16C2-47EA-9643-7F16C4FC3C6F}"/>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6" name="Footer Placeholder 5">
            <a:extLst>
              <a:ext uri="{FF2B5EF4-FFF2-40B4-BE49-F238E27FC236}">
                <a16:creationId xmlns:a16="http://schemas.microsoft.com/office/drawing/2014/main" id="{B0B9B36B-8E1B-4BA8-8A32-50A857136F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A58BF7-E4A4-4EBC-8AD4-BE02D38407DB}"/>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289217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695CB-B1BE-4AB8-8010-69C435C2DC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C891A2-932D-427C-9CF8-DC60FE9D1E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20AFB9-2C32-4D05-AEF5-AE1C8217BB0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171124-8CA5-411B-9836-46BB2AFD88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7D1E4C-7437-47FC-BD23-51561ADBE1A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0E3D91-A817-4F55-9EF7-943948A81037}"/>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8" name="Footer Placeholder 7">
            <a:extLst>
              <a:ext uri="{FF2B5EF4-FFF2-40B4-BE49-F238E27FC236}">
                <a16:creationId xmlns:a16="http://schemas.microsoft.com/office/drawing/2014/main" id="{837C62CC-A125-48E5-8185-0218403F30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5AFD2E-7986-41E7-93E4-E83E8E12D116}"/>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3610249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1C4F7-90A4-47BC-967F-1294D21D17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D004A7-B364-4850-B495-28892A0BF86F}"/>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4" name="Footer Placeholder 3">
            <a:extLst>
              <a:ext uri="{FF2B5EF4-FFF2-40B4-BE49-F238E27FC236}">
                <a16:creationId xmlns:a16="http://schemas.microsoft.com/office/drawing/2014/main" id="{8E721773-50F8-45D3-9058-572D250F8F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222467-2872-4D0E-AA1F-C489C93EAD4F}"/>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126617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C445AC-3DBD-47D9-9E82-3B134EB4B158}"/>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3" name="Footer Placeholder 2">
            <a:extLst>
              <a:ext uri="{FF2B5EF4-FFF2-40B4-BE49-F238E27FC236}">
                <a16:creationId xmlns:a16="http://schemas.microsoft.com/office/drawing/2014/main" id="{0376FCF9-B867-423B-B30C-20C688F5EE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13510D-69EA-4B5F-8AF4-029B26A87E53}"/>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4221460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ABA71-57AD-48E4-A1CF-D1480B884C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7A5D04-2C87-458D-BCAB-127ED0CD17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240071-BCDD-46DF-BAA2-F27906CF5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537B49-188D-40B8-92FB-5CDF91326676}"/>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6" name="Footer Placeholder 5">
            <a:extLst>
              <a:ext uri="{FF2B5EF4-FFF2-40B4-BE49-F238E27FC236}">
                <a16:creationId xmlns:a16="http://schemas.microsoft.com/office/drawing/2014/main" id="{A940CE87-52A1-4703-8B42-2305AB97E2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D04584-8D08-4A54-A06E-25F93FA5C5D3}"/>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37113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58D3D-F8A5-4890-828E-6CF032F3FA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864D7A-00D4-455A-9DA1-B726F9A7F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9FED8C-BBB9-4074-9A5A-764F0C33B1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2BF745-03DB-487B-A8E3-CF44ED5F4B69}"/>
              </a:ext>
            </a:extLst>
          </p:cNvPr>
          <p:cNvSpPr>
            <a:spLocks noGrp="1"/>
          </p:cNvSpPr>
          <p:nvPr>
            <p:ph type="dt" sz="half" idx="10"/>
          </p:nvPr>
        </p:nvSpPr>
        <p:spPr/>
        <p:txBody>
          <a:bodyPr/>
          <a:lstStyle/>
          <a:p>
            <a:fld id="{DE5F60EC-013D-47DF-8F1D-2785EE0434C0}" type="datetimeFigureOut">
              <a:rPr lang="en-US" smtClean="0"/>
              <a:t>7/18/2018</a:t>
            </a:fld>
            <a:endParaRPr lang="en-US"/>
          </a:p>
        </p:txBody>
      </p:sp>
      <p:sp>
        <p:nvSpPr>
          <p:cNvPr id="6" name="Footer Placeholder 5">
            <a:extLst>
              <a:ext uri="{FF2B5EF4-FFF2-40B4-BE49-F238E27FC236}">
                <a16:creationId xmlns:a16="http://schemas.microsoft.com/office/drawing/2014/main" id="{07DC449D-D239-4AC3-8F0D-291F4D8EC2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8D0919-B490-4D55-8BB8-8C83F15B5008}"/>
              </a:ext>
            </a:extLst>
          </p:cNvPr>
          <p:cNvSpPr>
            <a:spLocks noGrp="1"/>
          </p:cNvSpPr>
          <p:nvPr>
            <p:ph type="sldNum" sz="quarter" idx="12"/>
          </p:nvPr>
        </p:nvSpPr>
        <p:spPr/>
        <p:txBody>
          <a:bodyPr/>
          <a:lstStyle/>
          <a:p>
            <a:fld id="{85C5657B-2C3E-4020-9CBA-0DB7FDFA37A8}" type="slidenum">
              <a:rPr lang="en-US" smtClean="0"/>
              <a:t>‹#›</a:t>
            </a:fld>
            <a:endParaRPr lang="en-US"/>
          </a:p>
        </p:txBody>
      </p:sp>
    </p:spTree>
    <p:extLst>
      <p:ext uri="{BB962C8B-B14F-4D97-AF65-F5344CB8AC3E}">
        <p14:creationId xmlns:p14="http://schemas.microsoft.com/office/powerpoint/2010/main" val="112530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55BDEC-F9F5-4109-90DB-F213097CAB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5331CD-FDDF-4115-B6DD-25200C8037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55DE23-D3BF-4F80-ABC3-F23BF77AC1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F60EC-013D-47DF-8F1D-2785EE0434C0}" type="datetimeFigureOut">
              <a:rPr lang="en-US" smtClean="0"/>
              <a:t>7/18/2018</a:t>
            </a:fld>
            <a:endParaRPr lang="en-US"/>
          </a:p>
        </p:txBody>
      </p:sp>
      <p:sp>
        <p:nvSpPr>
          <p:cNvPr id="5" name="Footer Placeholder 4">
            <a:extLst>
              <a:ext uri="{FF2B5EF4-FFF2-40B4-BE49-F238E27FC236}">
                <a16:creationId xmlns:a16="http://schemas.microsoft.com/office/drawing/2014/main" id="{85CD6E56-05D6-4DDD-B191-48C92414DD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DAC1AF-9971-4199-B1C2-FF7CBC47A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5657B-2C3E-4020-9CBA-0DB7FDFA37A8}" type="slidenum">
              <a:rPr lang="en-US" smtClean="0"/>
              <a:t>‹#›</a:t>
            </a:fld>
            <a:endParaRPr lang="en-US"/>
          </a:p>
        </p:txBody>
      </p:sp>
    </p:spTree>
    <p:extLst>
      <p:ext uri="{BB962C8B-B14F-4D97-AF65-F5344CB8AC3E}">
        <p14:creationId xmlns:p14="http://schemas.microsoft.com/office/powerpoint/2010/main" val="2627691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Biographies</a:t>
            </a:r>
            <a:br>
              <a:rPr lang="en-US" sz="2400" dirty="0"/>
            </a:br>
            <a:r>
              <a:rPr lang="en-US" sz="2400" dirty="0"/>
              <a:t>Richard Williams and Matt Jackson</a:t>
            </a:r>
            <a:br>
              <a:rPr lang="en-US" sz="2400" dirty="0"/>
            </a:br>
            <a:r>
              <a:rPr lang="en-US" sz="2400" dirty="0"/>
              <a:t>Healthcare Industry Key Business Risks and Emerging Issues</a:t>
            </a:r>
          </a:p>
        </p:txBody>
      </p:sp>
      <p:sp>
        <p:nvSpPr>
          <p:cNvPr id="4" name="Slide Number Placeholder 3"/>
          <p:cNvSpPr>
            <a:spLocks noGrp="1"/>
          </p:cNvSpPr>
          <p:nvPr>
            <p:ph type="sldNum" sz="quarter" idx="4"/>
          </p:nvPr>
        </p:nvSpPr>
        <p:spPr>
          <a:xfrm>
            <a:off x="755650" y="6483401"/>
            <a:ext cx="65724" cy="153888"/>
          </a:xfrm>
        </p:spPr>
        <p:txBody>
          <a:bodyPr/>
          <a:lstStyle/>
          <a:p>
            <a:fld id="{1C026648-BCB3-47E3-8128-611D1202DC8A}" type="slidenum">
              <a:rPr lang="en-US" smtClean="0"/>
              <a:pPr/>
              <a:t>1</a:t>
            </a:fld>
            <a:endParaRPr lang="en-US" dirty="0"/>
          </a:p>
        </p:txBody>
      </p:sp>
      <p:sp>
        <p:nvSpPr>
          <p:cNvPr id="12" name="Text Box 3"/>
          <p:cNvSpPr txBox="1">
            <a:spLocks noChangeArrowheads="1"/>
          </p:cNvSpPr>
          <p:nvPr/>
        </p:nvSpPr>
        <p:spPr bwMode="auto">
          <a:xfrm>
            <a:off x="3571876" y="1284150"/>
            <a:ext cx="6407968" cy="1569660"/>
          </a:xfrm>
          <a:prstGeom prst="rect">
            <a:avLst/>
          </a:prstGeom>
          <a:noFill/>
          <a:ln w="9525">
            <a:noFill/>
            <a:miter lim="800000"/>
            <a:headEnd/>
            <a:tailEnd/>
          </a:ln>
          <a:effectLst/>
        </p:spPr>
        <p:txBody>
          <a:bodyPr wrap="square">
            <a:spAutoFit/>
          </a:bodyPr>
          <a:lstStyle/>
          <a:p>
            <a:pPr marL="117475" eaLnBrk="0" hangingPunct="0">
              <a:spcAft>
                <a:spcPts val="400"/>
              </a:spcAft>
              <a:buClr>
                <a:srgbClr val="5D7B9A"/>
              </a:buClr>
              <a:tabLst>
                <a:tab pos="457200" algn="l"/>
              </a:tabLst>
              <a:defRPr/>
            </a:pPr>
            <a:r>
              <a:rPr lang="en-US" altLang="ja-JP" sz="1200" dirty="0">
                <a:solidFill>
                  <a:srgbClr val="535355"/>
                </a:solidFill>
                <a:ea typeface="MS Mincho" pitchFamily="49" charset="-128"/>
                <a:cs typeface="Arial" pitchFamily="34" charset="0"/>
              </a:rPr>
              <a:t>Richard Williams is a founding member and Protiviti’s Global Healthcare Practice Leader.  He has extensive experience providing operational, financial, and regulatory consulting and internal audit services to the healthcare industry.  In addition to leading numerous business performance improvement and risk management initiatives, Richard has experience serving in roles such as Chief Audit Executive and Chief Compliance Officer for large integrated healthcare delivery systems.  Prior to joining Protiviti, Richard was a Project Manager at Arthur Andersen and provided internal audit and business and technology risk consulting services to healthcare clients.  Richard is a frequent speaker on internal audit, compliance, and revenue improvement initiatives. </a:t>
            </a:r>
            <a:endParaRPr lang="en-US" altLang="ja-JP" sz="1200" dirty="0">
              <a:solidFill>
                <a:srgbClr val="333333"/>
              </a:solidFill>
              <a:ea typeface="MS Mincho" pitchFamily="49" charset="-128"/>
              <a:cs typeface="Arial"/>
            </a:endParaRPr>
          </a:p>
        </p:txBody>
      </p:sp>
      <p:sp>
        <p:nvSpPr>
          <p:cNvPr id="14" name="Text Box 3"/>
          <p:cNvSpPr txBox="1">
            <a:spLocks noChangeArrowheads="1"/>
          </p:cNvSpPr>
          <p:nvPr/>
        </p:nvSpPr>
        <p:spPr bwMode="auto">
          <a:xfrm>
            <a:off x="3575721" y="3568949"/>
            <a:ext cx="6407968" cy="1384995"/>
          </a:xfrm>
          <a:prstGeom prst="rect">
            <a:avLst/>
          </a:prstGeom>
          <a:noFill/>
          <a:ln w="9525">
            <a:noFill/>
            <a:miter lim="800000"/>
            <a:headEnd/>
            <a:tailEnd/>
          </a:ln>
          <a:effectLst/>
        </p:spPr>
        <p:txBody>
          <a:bodyPr wrap="square">
            <a:spAutoFit/>
          </a:bodyPr>
          <a:lstStyle/>
          <a:p>
            <a:pPr eaLnBrk="0" hangingPunct="0">
              <a:spcAft>
                <a:spcPts val="400"/>
              </a:spcAft>
              <a:buClr>
                <a:srgbClr val="5D7B9A"/>
              </a:buClr>
              <a:tabLst>
                <a:tab pos="457200" algn="l"/>
              </a:tabLst>
              <a:defRPr/>
            </a:pPr>
            <a:r>
              <a:rPr lang="en-US" altLang="ja-JP" sz="1200" dirty="0">
                <a:ea typeface="MS Mincho" pitchFamily="49" charset="-128"/>
                <a:cs typeface="Arial"/>
              </a:rPr>
              <a:t>Matt Jackson is a founding member of Protiviti and serves as Protiviti’s Healthcare Information Technology Solutions Leader.  He is also responsible for leading Protiviti’s Digital Transformation initiatives for the healthcare industry.  He has extensive experience providing operational, technology, and regulatory consulting and internal audit services to a wide range of healthcare organizations.  </a:t>
            </a:r>
            <a:r>
              <a:rPr lang="en-US" altLang="ja-JP" sz="1200" dirty="0">
                <a:ea typeface="MS Mincho" pitchFamily="49" charset="-128"/>
                <a:cs typeface="Arial" pitchFamily="34" charset="0"/>
              </a:rPr>
              <a:t>He is a frequent speaker on internal audit, compliance, and information technology improvement initiatives.  He</a:t>
            </a:r>
            <a:r>
              <a:rPr lang="en-US" altLang="ja-JP" sz="1200" dirty="0">
                <a:ea typeface="MS Mincho" pitchFamily="49" charset="-128"/>
                <a:cs typeface="Arial"/>
              </a:rPr>
              <a:t> has also published related pieces for national publications as well as various additional healthcare thought leadership resources.</a:t>
            </a:r>
          </a:p>
        </p:txBody>
      </p:sp>
      <p:pic>
        <p:nvPicPr>
          <p:cNvPr id="9" name="Picture 2"/>
          <p:cNvPicPr>
            <a:picLocks noChangeAspect="1" noChangeArrowheads="1"/>
          </p:cNvPicPr>
          <p:nvPr/>
        </p:nvPicPr>
        <p:blipFill>
          <a:blip r:embed="rId3" cstate="print"/>
          <a:srcRect t="-1870" b="14853"/>
          <a:stretch>
            <a:fillRect/>
          </a:stretch>
        </p:blipFill>
        <p:spPr bwMode="auto">
          <a:xfrm>
            <a:off x="2100072" y="1323113"/>
            <a:ext cx="1308802" cy="1618050"/>
          </a:xfrm>
          <a:prstGeom prst="rect">
            <a:avLst/>
          </a:prstGeom>
          <a:noFill/>
          <a:ln w="38100">
            <a:noFill/>
            <a:miter lim="800000"/>
            <a:headEnd/>
            <a:tailEnd/>
          </a:ln>
          <a:effectLst/>
        </p:spPr>
      </p:pic>
      <p:pic>
        <p:nvPicPr>
          <p:cNvPr id="10" name="Picture 2" descr="C:\Users\chisha01\Downloads\matthew-jackson-medium.jpg"/>
          <p:cNvPicPr>
            <a:picLocks noChangeAspect="1" noChangeArrowheads="1"/>
          </p:cNvPicPr>
          <p:nvPr/>
        </p:nvPicPr>
        <p:blipFill rotWithShape="1">
          <a:blip r:embed="rId4" cstate="print"/>
          <a:srcRect b="24503"/>
          <a:stretch/>
        </p:blipFill>
        <p:spPr bwMode="auto">
          <a:xfrm>
            <a:off x="2100072" y="3640587"/>
            <a:ext cx="1310752" cy="1534728"/>
          </a:xfrm>
          <a:prstGeom prst="rect">
            <a:avLst/>
          </a:prstGeom>
          <a:noFill/>
          <a:ln w="9525">
            <a:noFill/>
            <a:miter lim="800000"/>
            <a:headEnd/>
            <a:tailEnd/>
          </a:ln>
          <a:effectLst/>
        </p:spPr>
      </p:pic>
    </p:spTree>
    <p:extLst>
      <p:ext uri="{BB962C8B-B14F-4D97-AF65-F5344CB8AC3E}">
        <p14:creationId xmlns:p14="http://schemas.microsoft.com/office/powerpoint/2010/main" val="292067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180</Words>
  <Application>Microsoft Office PowerPoint</Application>
  <PresentationFormat>Widescreen</PresentationFormat>
  <Paragraphs>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MS Mincho</vt:lpstr>
      <vt:lpstr>Arial</vt:lpstr>
      <vt:lpstr>Calibri</vt:lpstr>
      <vt:lpstr>Calibri Light</vt:lpstr>
      <vt:lpstr>Office Theme</vt:lpstr>
      <vt:lpstr>Biographies Richard Williams and Matt Jackson Healthcare Industry Key Business Risks and Emerging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Biographies Richard Williams and Matt Jackson Healthcare Industry Key Business Risks and Emerging Issues   </dc:title>
  <dc:creator>John Repsis</dc:creator>
  <cp:lastModifiedBy>John Repsis</cp:lastModifiedBy>
  <cp:revision>2</cp:revision>
  <dcterms:created xsi:type="dcterms:W3CDTF">2018-07-19T01:02:06Z</dcterms:created>
  <dcterms:modified xsi:type="dcterms:W3CDTF">2018-07-19T01:06:48Z</dcterms:modified>
</cp:coreProperties>
</file>